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301" r:id="rId3"/>
    <p:sldId id="257" r:id="rId4"/>
    <p:sldId id="259" r:id="rId5"/>
    <p:sldId id="263" r:id="rId6"/>
    <p:sldId id="283" r:id="rId7"/>
    <p:sldId id="280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326" r:id="rId18"/>
    <p:sldId id="325" r:id="rId19"/>
    <p:sldId id="328" r:id="rId20"/>
    <p:sldId id="329" r:id="rId21"/>
    <p:sldId id="327" r:id="rId22"/>
    <p:sldId id="295" r:id="rId23"/>
    <p:sldId id="300" r:id="rId24"/>
    <p:sldId id="296" r:id="rId25"/>
    <p:sldId id="298" r:id="rId26"/>
    <p:sldId id="322" r:id="rId27"/>
    <p:sldId id="323" r:id="rId28"/>
    <p:sldId id="274" r:id="rId29"/>
  </p:sldIdLst>
  <p:sldSz cx="12192000" cy="6858000"/>
  <p:notesSz cx="6858000" cy="9144000"/>
  <p:embeddedFontLst>
    <p:embeddedFont>
      <p:font typeface="Microsoft YaHei Light" panose="020B0502040204020203" pitchFamily="34" charset="-122"/>
      <p:regular r:id="rId35"/>
    </p:embeddedFont>
    <p:embeddedFont>
      <p:font typeface="Mongolian Baiti" panose="03000500000000000000" charset="0"/>
      <p:regular r:id="rId3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0" userDrawn="1">
          <p15:clr>
            <a:srgbClr val="A4A3A4"/>
          </p15:clr>
        </p15:guide>
        <p15:guide id="2" pos="3786" userDrawn="1">
          <p15:clr>
            <a:srgbClr val="A4A3A4"/>
          </p15:clr>
        </p15:guide>
        <p15:guide id="3" pos="1914" userDrawn="1">
          <p15:clr>
            <a:srgbClr val="A4A3A4"/>
          </p15:clr>
        </p15:guide>
        <p15:guide id="4" pos="57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3E3"/>
    <a:srgbClr val="BEC2C4"/>
    <a:srgbClr val="D4C4B5"/>
    <a:srgbClr val="3C525B"/>
    <a:srgbClr val="182E21"/>
    <a:srgbClr val="254934"/>
    <a:srgbClr val="1A5438"/>
    <a:srgbClr val="076652"/>
    <a:srgbClr val="323232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12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38" y="43"/>
      </p:cViewPr>
      <p:guideLst>
        <p:guide orient="horz" pos="2120"/>
        <p:guide pos="3786"/>
        <p:guide pos="1914"/>
        <p:guide pos="57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font" Target="fonts/font2.fntdata"/><Relationship Id="rId35" Type="http://schemas.openxmlformats.org/officeDocument/2006/relationships/font" Target="fonts/font1.fntdata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C5DD4FD0-3BEC-43C0-9D69-86B7BFA571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2CB9DA3A-9D56-47E9-B157-808FDF2E554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1"/>
          <p:cNvSpPr/>
          <p:nvPr/>
        </p:nvSpPr>
        <p:spPr>
          <a:xfrm rot="10800000">
            <a:off x="0" y="2399030"/>
            <a:ext cx="12192000" cy="2047240"/>
          </a:xfrm>
          <a:prstGeom prst="rect">
            <a:avLst/>
          </a:prstGeom>
          <a:gradFill flip="none" rotWithShape="1">
            <a:gsLst>
              <a:gs pos="16000">
                <a:schemeClr val="accent2">
                  <a:alpha val="0"/>
                </a:schemeClr>
              </a:gs>
              <a:gs pos="43000">
                <a:schemeClr val="accent1">
                  <a:alpha val="76000"/>
                </a:schemeClr>
              </a:gs>
              <a:gs pos="94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ko-KR"/>
          </a:p>
        </p:txBody>
      </p:sp>
      <p:sp>
        <p:nvSpPr>
          <p:cNvPr id="15" name="文本框 14"/>
          <p:cNvSpPr txBox="1"/>
          <p:nvPr/>
        </p:nvSpPr>
        <p:spPr>
          <a:xfrm>
            <a:off x="3072130" y="3590290"/>
            <a:ext cx="3646170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House Rent Application Software</a:t>
            </a:r>
            <a:endParaRPr lang="en-US" altLang="zh-CN" dirty="0">
              <a:solidFill>
                <a:schemeClr val="bg2">
                  <a:lumMod val="9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523355" y="4671060"/>
            <a:ext cx="4418965" cy="1778000"/>
            <a:chOff x="10273" y="7356"/>
            <a:chExt cx="6959" cy="2800"/>
          </a:xfrm>
        </p:grpSpPr>
        <p:sp>
          <p:nvSpPr>
            <p:cNvPr id="70" name="文本框 69"/>
            <p:cNvSpPr txBox="1"/>
            <p:nvPr/>
          </p:nvSpPr>
          <p:spPr>
            <a:xfrm>
              <a:off x="10273" y="7356"/>
              <a:ext cx="6918" cy="120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Mongolian Baiti" panose="03000500000000000000" charset="0"/>
                  <a:ea typeface="Arial" panose="020B0604020202020204" pitchFamily="34" charset="0"/>
                  <a:cs typeface="Mongolian Baiti" panose="03000500000000000000" charset="0"/>
                  <a:sym typeface="+mn-ea"/>
                </a:rPr>
                <a:t>MD. RAKIBUL HASAN RAKIB</a:t>
              </a:r>
              <a:endParaRPr lang="en-US" altLang="zh-CN" sz="2400" dirty="0">
                <a:solidFill>
                  <a:schemeClr val="tx1"/>
                </a:solidFill>
                <a:latin typeface="Mongolian Baiti" panose="03000500000000000000" charset="0"/>
                <a:ea typeface="Arial" panose="020B0604020202020204" pitchFamily="34" charset="0"/>
                <a:cs typeface="Mongolian Baiti" panose="03000500000000000000" charset="0"/>
                <a:sym typeface="+mn-ea"/>
              </a:endParaRPr>
            </a:p>
            <a:p>
              <a:pPr algn="r"/>
              <a:r>
                <a:rPr lang="en-US" altLang="zh-CN" sz="2000" dirty="0">
                  <a:solidFill>
                    <a:schemeClr val="tx1"/>
                  </a:solidFill>
                  <a:latin typeface="Mongolian Baiti" panose="03000500000000000000" charset="0"/>
                  <a:ea typeface="Arial" panose="020B0604020202020204" pitchFamily="34" charset="0"/>
                  <a:cs typeface="Mongolian Baiti" panose="03000500000000000000" charset="0"/>
                </a:rPr>
                <a:t>ID : UG02-59-22-002</a:t>
              </a:r>
              <a:endParaRPr lang="en-US" altLang="zh-CN" sz="2000" dirty="0">
                <a:solidFill>
                  <a:schemeClr val="tx1"/>
                </a:solidFill>
                <a:latin typeface="Mongolian Baiti" panose="03000500000000000000" charset="0"/>
                <a:ea typeface="Arial" panose="020B0604020202020204" pitchFamily="34" charset="0"/>
                <a:cs typeface="Mongolian Baiti" panose="03000500000000000000" charset="0"/>
              </a:endParaRPr>
            </a:p>
          </p:txBody>
        </p:sp>
        <p:sp>
          <p:nvSpPr>
            <p:cNvPr id="5" name="文本框 69"/>
            <p:cNvSpPr txBox="1"/>
            <p:nvPr/>
          </p:nvSpPr>
          <p:spPr>
            <a:xfrm>
              <a:off x="10580" y="8956"/>
              <a:ext cx="6652" cy="120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Mongolian Baiti" panose="03000500000000000000" charset="0"/>
                  <a:ea typeface="Arial" panose="020B0604020202020204" pitchFamily="34" charset="0"/>
                  <a:cs typeface="Mongolian Baiti" panose="03000500000000000000" charset="0"/>
                </a:rPr>
                <a:t>MD. MUSTAFIZUR RAHMAN</a:t>
              </a:r>
              <a:endParaRPr lang="en-US" altLang="zh-CN" sz="2400" dirty="0">
                <a:solidFill>
                  <a:schemeClr val="tx1"/>
                </a:solidFill>
                <a:latin typeface="Mongolian Baiti" panose="03000500000000000000" charset="0"/>
                <a:ea typeface="Arial" panose="020B0604020202020204" pitchFamily="34" charset="0"/>
                <a:cs typeface="Mongolian Baiti" panose="03000500000000000000" charset="0"/>
              </a:endParaRPr>
            </a:p>
            <a:p>
              <a:pPr algn="r"/>
              <a:r>
                <a:rPr lang="en-US" altLang="zh-CN" sz="2000" dirty="0">
                  <a:solidFill>
                    <a:schemeClr val="tx1"/>
                  </a:solidFill>
                  <a:latin typeface="Mongolian Baiti" panose="03000500000000000000" charset="0"/>
                  <a:ea typeface="Arial" panose="020B0604020202020204" pitchFamily="34" charset="0"/>
                  <a:cs typeface="Mongolian Baiti" panose="03000500000000000000" charset="0"/>
                </a:rPr>
                <a:t>ID : UG02-59-22-019</a:t>
              </a:r>
              <a:endParaRPr lang="en-US" altLang="zh-CN" sz="2000" dirty="0">
                <a:solidFill>
                  <a:schemeClr val="tx1"/>
                </a:solidFill>
                <a:latin typeface="Mongolian Baiti" panose="03000500000000000000" charset="0"/>
                <a:ea typeface="Arial" panose="020B0604020202020204" pitchFamily="34" charset="0"/>
                <a:cs typeface="Mongolian Baiti" panose="03000500000000000000" charset="0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421005" y="2627630"/>
            <a:ext cx="6830060" cy="962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6000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HOUSE BROKER</a:t>
            </a:r>
            <a:endParaRPr lang="en-US" altLang="zh-CN" sz="6000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HOUSE_BROKER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2485" y="-318135"/>
            <a:ext cx="2907665" cy="2907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9" grpId="0"/>
      <p:bldP spid="15" grpId="0"/>
      <p:bldP spid="4" grpId="1" animBg="1"/>
      <p:bldP spid="19" grpId="1"/>
      <p:bldP spid="15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alphaModFix amt="73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786120" y="786765"/>
            <a:ext cx="3964940" cy="52844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q"/>
            </a:pPr>
            <a:r>
              <a:rPr lang="en-US" altLang="zh-CN" sz="35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Usability</a:t>
            </a:r>
            <a:endParaRPr lang="en-US" altLang="zh-CN" sz="35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q"/>
            </a:pPr>
            <a:r>
              <a:rPr lang="en-US" altLang="zh-CN" sz="35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Performance</a:t>
            </a:r>
            <a:endParaRPr lang="en-US" altLang="zh-CN" sz="35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q"/>
            </a:pPr>
            <a:r>
              <a:rPr lang="en-US" altLang="zh-CN" sz="35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Scalability</a:t>
            </a:r>
            <a:endParaRPr lang="en-US" altLang="zh-CN" sz="35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q"/>
            </a:pPr>
            <a:r>
              <a:rPr lang="en-US" altLang="zh-CN" sz="35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Security</a:t>
            </a:r>
            <a:endParaRPr lang="en-US" altLang="zh-CN" sz="35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q"/>
            </a:pPr>
            <a:r>
              <a:rPr lang="en-US" altLang="zh-CN" sz="35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Reliability</a:t>
            </a:r>
            <a:endParaRPr lang="en-US" altLang="zh-CN" sz="35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q"/>
            </a:pPr>
            <a:r>
              <a:rPr lang="en-US" altLang="zh-CN" sz="35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Compatibility</a:t>
            </a:r>
            <a:endParaRPr lang="en-US" altLang="zh-CN" sz="35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6376190"/>
            <a:ext cx="12192000" cy="0"/>
          </a:xfrm>
          <a:prstGeom prst="line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4367433" y="6006858"/>
            <a:ext cx="429144" cy="738664"/>
            <a:chOff x="2629642" y="4747334"/>
            <a:chExt cx="914400" cy="914400"/>
          </a:xfrm>
        </p:grpSpPr>
        <p:sp>
          <p:nvSpPr>
            <p:cNvPr id="4" name="菱形 3"/>
            <p:cNvSpPr/>
            <p:nvPr/>
          </p:nvSpPr>
          <p:spPr>
            <a:xfrm>
              <a:off x="2629642" y="4747334"/>
              <a:ext cx="914400" cy="914400"/>
            </a:xfrm>
            <a:prstGeom prst="diamond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菱形 4"/>
            <p:cNvSpPr/>
            <p:nvPr/>
          </p:nvSpPr>
          <p:spPr>
            <a:xfrm>
              <a:off x="2779595" y="4897287"/>
              <a:ext cx="614495" cy="614495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4286885" y="1485900"/>
            <a:ext cx="1620520" cy="14598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05</a:t>
            </a:r>
            <a:endParaRPr lang="en-US" altLang="zh-CN" sz="6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9" name="直角三角形 18"/>
          <p:cNvSpPr/>
          <p:nvPr/>
        </p:nvSpPr>
        <p:spPr>
          <a:xfrm flipH="1">
            <a:off x="4719301" y="2172054"/>
            <a:ext cx="2310711" cy="229899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3991455" y="1007237"/>
            <a:ext cx="2616453" cy="2610489"/>
            <a:chOff x="4041528" y="2019300"/>
            <a:chExt cx="2616453" cy="2610489"/>
          </a:xfrm>
        </p:grpSpPr>
        <p:cxnSp>
          <p:nvCxnSpPr>
            <p:cNvPr id="15" name="直接连接符 14"/>
            <p:cNvCxnSpPr/>
            <p:nvPr/>
          </p:nvCxnSpPr>
          <p:spPr>
            <a:xfrm flipH="1">
              <a:off x="4190588" y="2174378"/>
              <a:ext cx="2310713" cy="2310713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/>
            <p:cNvSpPr/>
            <p:nvPr/>
          </p:nvSpPr>
          <p:spPr>
            <a:xfrm flipV="1">
              <a:off x="6508921" y="2019300"/>
              <a:ext cx="149060" cy="149060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flipV="1">
              <a:off x="4041528" y="4480729"/>
              <a:ext cx="149060" cy="149060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457825" y="2369185"/>
            <a:ext cx="6164580" cy="2101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6000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COCOMO Model </a:t>
            </a:r>
            <a:endParaRPr lang="en-US" altLang="zh-CN" sz="6000" b="1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6" name="Picture 5" descr="Phone Scree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1390" y="638175"/>
            <a:ext cx="3087370" cy="5489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0" grpId="0"/>
      <p:bldP spid="18" grpId="1"/>
      <p:bldP spid="1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l="-33000" t="-28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184265" y="1609090"/>
            <a:ext cx="5699125" cy="37979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q"/>
            </a:pPr>
            <a:r>
              <a:rPr lang="en-US" altLang="zh-CN" sz="3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Define the Project</a:t>
            </a:r>
            <a:endParaRPr lang="en-US" altLang="zh-CN" sz="30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q"/>
            </a:pPr>
            <a:r>
              <a:rPr lang="en-US" altLang="zh-CN" sz="3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Identify the Project Mode</a:t>
            </a:r>
            <a:endParaRPr lang="en-US" altLang="zh-CN" sz="30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q"/>
            </a:pPr>
            <a:r>
              <a:rPr lang="en-US" altLang="zh-CN" sz="3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Use Constants for Mode</a:t>
            </a:r>
            <a:endParaRPr lang="en-US" altLang="zh-CN" sz="30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q"/>
            </a:pPr>
            <a:r>
              <a:rPr lang="en-US" altLang="zh-CN" sz="3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Calculate Effort </a:t>
            </a:r>
            <a:endParaRPr lang="en-US" altLang="zh-CN" sz="30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q"/>
            </a:pPr>
            <a:r>
              <a:rPr lang="en-US" altLang="zh-CN" sz="3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Calculate Development Time</a:t>
            </a:r>
            <a:endParaRPr lang="en-US" altLang="zh-CN" sz="30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6376190"/>
            <a:ext cx="12192000" cy="0"/>
          </a:xfrm>
          <a:prstGeom prst="line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4367433" y="6006858"/>
            <a:ext cx="429144" cy="738664"/>
            <a:chOff x="2629642" y="4747334"/>
            <a:chExt cx="914400" cy="914400"/>
          </a:xfrm>
        </p:grpSpPr>
        <p:sp>
          <p:nvSpPr>
            <p:cNvPr id="4" name="菱形 3"/>
            <p:cNvSpPr/>
            <p:nvPr/>
          </p:nvSpPr>
          <p:spPr>
            <a:xfrm>
              <a:off x="2629642" y="4747334"/>
              <a:ext cx="914400" cy="914400"/>
            </a:xfrm>
            <a:prstGeom prst="diamond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菱形 4"/>
            <p:cNvSpPr/>
            <p:nvPr/>
          </p:nvSpPr>
          <p:spPr>
            <a:xfrm>
              <a:off x="2779595" y="4897287"/>
              <a:ext cx="614495" cy="614495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4286885" y="1485900"/>
            <a:ext cx="1620520" cy="14598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06</a:t>
            </a:r>
            <a:endParaRPr lang="en-US" altLang="zh-CN" sz="6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9" name="直角三角形 18"/>
          <p:cNvSpPr/>
          <p:nvPr/>
        </p:nvSpPr>
        <p:spPr>
          <a:xfrm flipH="1">
            <a:off x="4719301" y="2172054"/>
            <a:ext cx="2310711" cy="229899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3991455" y="1007237"/>
            <a:ext cx="2616453" cy="2610489"/>
            <a:chOff x="4041528" y="2019300"/>
            <a:chExt cx="2616453" cy="2610489"/>
          </a:xfrm>
        </p:grpSpPr>
        <p:cxnSp>
          <p:nvCxnSpPr>
            <p:cNvPr id="15" name="直接连接符 14"/>
            <p:cNvCxnSpPr/>
            <p:nvPr/>
          </p:nvCxnSpPr>
          <p:spPr>
            <a:xfrm flipH="1">
              <a:off x="4190588" y="2174378"/>
              <a:ext cx="2310713" cy="2310713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/>
            <p:cNvSpPr/>
            <p:nvPr/>
          </p:nvSpPr>
          <p:spPr>
            <a:xfrm flipV="1">
              <a:off x="6508921" y="2019300"/>
              <a:ext cx="149060" cy="149060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flipV="1">
              <a:off x="4041528" y="4480729"/>
              <a:ext cx="149060" cy="149060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457825" y="2369185"/>
            <a:ext cx="5616575" cy="2101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6000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Use Case Diagram</a:t>
            </a:r>
            <a:endParaRPr lang="en-US" altLang="zh-CN" sz="6000" b="1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6" name="Picture 5" descr="Phone Scree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1390" y="638175"/>
            <a:ext cx="3087370" cy="5489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0" grpId="0"/>
      <p:bldP spid="18" grpId="1"/>
      <p:bldP spid="10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allpapers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31450" y="2406650"/>
            <a:ext cx="988060" cy="1849120"/>
          </a:xfrm>
          <a:prstGeom prst="rect">
            <a:avLst/>
          </a:prstGeom>
        </p:spPr>
      </p:pic>
      <p:pic>
        <p:nvPicPr>
          <p:cNvPr id="3" name="Picture 2" descr="Wallpapers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2270" y="133350"/>
            <a:ext cx="988060" cy="1849120"/>
          </a:xfrm>
          <a:prstGeom prst="rect">
            <a:avLst/>
          </a:prstGeom>
        </p:spPr>
      </p:pic>
      <p:pic>
        <p:nvPicPr>
          <p:cNvPr id="4" name="Picture 3" descr="Wallpapers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7250" y="2406650"/>
            <a:ext cx="988060" cy="184912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104130" y="585470"/>
            <a:ext cx="2171065" cy="596265"/>
          </a:xfrm>
          <a:prstGeom prst="round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GB"/>
              <a:t>System Management</a:t>
            </a:r>
            <a:endParaRPr lang="en-US" altLang="en-GB"/>
          </a:p>
        </p:txBody>
      </p:sp>
      <p:sp>
        <p:nvSpPr>
          <p:cNvPr id="18" name="Rounded Rectangle 17"/>
          <p:cNvSpPr/>
          <p:nvPr/>
        </p:nvSpPr>
        <p:spPr>
          <a:xfrm>
            <a:off x="7656830" y="585470"/>
            <a:ext cx="1955165" cy="596265"/>
          </a:xfrm>
          <a:prstGeom prst="round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GB"/>
              <a:t>Sequrity</a:t>
            </a:r>
            <a:endParaRPr lang="en-US" altLang="en-GB"/>
          </a:p>
        </p:txBody>
      </p:sp>
      <p:sp>
        <p:nvSpPr>
          <p:cNvPr id="20" name="Rounded Rectangle 19"/>
          <p:cNvSpPr/>
          <p:nvPr/>
        </p:nvSpPr>
        <p:spPr>
          <a:xfrm>
            <a:off x="5104130" y="2406650"/>
            <a:ext cx="2171065" cy="596265"/>
          </a:xfrm>
          <a:prstGeom prst="round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GB"/>
              <a:t>Profile</a:t>
            </a:r>
            <a:endParaRPr lang="en-US" altLang="en-GB"/>
          </a:p>
        </p:txBody>
      </p:sp>
      <p:sp>
        <p:nvSpPr>
          <p:cNvPr id="21" name="Rounded Rectangle 20"/>
          <p:cNvSpPr/>
          <p:nvPr/>
        </p:nvSpPr>
        <p:spPr>
          <a:xfrm>
            <a:off x="5104130" y="3256915"/>
            <a:ext cx="2171065" cy="596265"/>
          </a:xfrm>
          <a:prstGeom prst="round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GB"/>
              <a:t>Post</a:t>
            </a:r>
            <a:endParaRPr lang="en-US" altLang="en-GB"/>
          </a:p>
        </p:txBody>
      </p:sp>
      <p:sp>
        <p:nvSpPr>
          <p:cNvPr id="22" name="Rounded Rectangle 21"/>
          <p:cNvSpPr/>
          <p:nvPr/>
        </p:nvSpPr>
        <p:spPr>
          <a:xfrm>
            <a:off x="5104130" y="1556385"/>
            <a:ext cx="2171065" cy="596265"/>
          </a:xfrm>
          <a:prstGeom prst="round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GB"/>
              <a:t>Registration</a:t>
            </a:r>
            <a:endParaRPr lang="en-US" altLang="en-GB"/>
          </a:p>
        </p:txBody>
      </p:sp>
      <p:sp>
        <p:nvSpPr>
          <p:cNvPr id="23" name="Rounded Rectangle 22"/>
          <p:cNvSpPr/>
          <p:nvPr/>
        </p:nvSpPr>
        <p:spPr>
          <a:xfrm>
            <a:off x="5104130" y="4107180"/>
            <a:ext cx="2171065" cy="596265"/>
          </a:xfrm>
          <a:prstGeom prst="round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GB"/>
              <a:t>Search</a:t>
            </a:r>
            <a:endParaRPr lang="en-US" altLang="en-GB"/>
          </a:p>
        </p:txBody>
      </p:sp>
      <p:sp>
        <p:nvSpPr>
          <p:cNvPr id="24" name="Rounded Rectangle 23"/>
          <p:cNvSpPr/>
          <p:nvPr/>
        </p:nvSpPr>
        <p:spPr>
          <a:xfrm>
            <a:off x="5104130" y="4957445"/>
            <a:ext cx="2171065" cy="596265"/>
          </a:xfrm>
          <a:prstGeom prst="round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GB"/>
              <a:t>List Property</a:t>
            </a:r>
            <a:endParaRPr lang="en-US" altLang="en-GB"/>
          </a:p>
        </p:txBody>
      </p:sp>
      <p:sp>
        <p:nvSpPr>
          <p:cNvPr id="25" name="Rounded Rectangle 24"/>
          <p:cNvSpPr/>
          <p:nvPr/>
        </p:nvSpPr>
        <p:spPr>
          <a:xfrm>
            <a:off x="5104130" y="5807710"/>
            <a:ext cx="2171065" cy="596265"/>
          </a:xfrm>
          <a:prstGeom prst="round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GB"/>
              <a:t>Communication</a:t>
            </a:r>
            <a:endParaRPr lang="en-US" altLang="en-GB"/>
          </a:p>
        </p:txBody>
      </p:sp>
      <p:cxnSp>
        <p:nvCxnSpPr>
          <p:cNvPr id="26" name="Straight Arrow Connector 25"/>
          <p:cNvCxnSpPr>
            <a:endCxn id="6" idx="1"/>
          </p:cNvCxnSpPr>
          <p:nvPr/>
        </p:nvCxnSpPr>
        <p:spPr>
          <a:xfrm>
            <a:off x="3853815" y="869315"/>
            <a:ext cx="1250315" cy="146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6" idx="3"/>
            <a:endCxn id="18" idx="1"/>
          </p:cNvCxnSpPr>
          <p:nvPr/>
        </p:nvCxnSpPr>
        <p:spPr>
          <a:xfrm>
            <a:off x="7275195" y="883920"/>
            <a:ext cx="38163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4" idx="3"/>
            <a:endCxn id="22" idx="1"/>
          </p:cNvCxnSpPr>
          <p:nvPr/>
        </p:nvCxnSpPr>
        <p:spPr>
          <a:xfrm flipV="1">
            <a:off x="1845310" y="1854835"/>
            <a:ext cx="3258820" cy="14763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" idx="1"/>
            <a:endCxn id="22" idx="3"/>
          </p:cNvCxnSpPr>
          <p:nvPr/>
        </p:nvCxnSpPr>
        <p:spPr>
          <a:xfrm flipH="1" flipV="1">
            <a:off x="7275195" y="1854835"/>
            <a:ext cx="3056255" cy="14763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20" idx="1"/>
          </p:cNvCxnSpPr>
          <p:nvPr/>
        </p:nvCxnSpPr>
        <p:spPr>
          <a:xfrm flipV="1">
            <a:off x="1849755" y="2705100"/>
            <a:ext cx="3254375" cy="6254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" idx="1"/>
            <a:endCxn id="20" idx="3"/>
          </p:cNvCxnSpPr>
          <p:nvPr/>
        </p:nvCxnSpPr>
        <p:spPr>
          <a:xfrm flipH="1" flipV="1">
            <a:off x="7275195" y="2705100"/>
            <a:ext cx="3056255" cy="6261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21" idx="3"/>
          </p:cNvCxnSpPr>
          <p:nvPr/>
        </p:nvCxnSpPr>
        <p:spPr>
          <a:xfrm flipH="1">
            <a:off x="7275195" y="3321685"/>
            <a:ext cx="3007360" cy="233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23" idx="1"/>
          </p:cNvCxnSpPr>
          <p:nvPr/>
        </p:nvCxnSpPr>
        <p:spPr>
          <a:xfrm>
            <a:off x="1849755" y="3324225"/>
            <a:ext cx="3254375" cy="10814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4" idx="3"/>
            <a:endCxn id="24" idx="1"/>
          </p:cNvCxnSpPr>
          <p:nvPr/>
        </p:nvCxnSpPr>
        <p:spPr>
          <a:xfrm>
            <a:off x="1845310" y="3331210"/>
            <a:ext cx="3258820" cy="19246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4" idx="3"/>
            <a:endCxn id="25" idx="1"/>
          </p:cNvCxnSpPr>
          <p:nvPr/>
        </p:nvCxnSpPr>
        <p:spPr>
          <a:xfrm>
            <a:off x="1845310" y="3331210"/>
            <a:ext cx="3258820" cy="27749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24" idx="3"/>
          </p:cNvCxnSpPr>
          <p:nvPr/>
        </p:nvCxnSpPr>
        <p:spPr>
          <a:xfrm flipH="1">
            <a:off x="7275195" y="3319145"/>
            <a:ext cx="3049905" cy="19367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" idx="1"/>
            <a:endCxn id="25" idx="3"/>
          </p:cNvCxnSpPr>
          <p:nvPr/>
        </p:nvCxnSpPr>
        <p:spPr>
          <a:xfrm flipH="1">
            <a:off x="7275195" y="3331210"/>
            <a:ext cx="3056255" cy="27749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9" name="Text Box 38"/>
          <p:cNvSpPr txBox="1"/>
          <p:nvPr/>
        </p:nvSpPr>
        <p:spPr>
          <a:xfrm>
            <a:off x="2159000" y="908050"/>
            <a:ext cx="9461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GB" sz="16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Admin</a:t>
            </a:r>
            <a:endParaRPr lang="en-US" altLang="en-GB" sz="16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0" name="Text Box 39"/>
          <p:cNvSpPr txBox="1"/>
          <p:nvPr/>
        </p:nvSpPr>
        <p:spPr>
          <a:xfrm>
            <a:off x="903605" y="4244340"/>
            <a:ext cx="9461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GB" sz="16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Rentor</a:t>
            </a:r>
            <a:endParaRPr lang="en-US" altLang="en-GB" sz="16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1" name="Text Box 40"/>
          <p:cNvSpPr txBox="1"/>
          <p:nvPr/>
        </p:nvSpPr>
        <p:spPr>
          <a:xfrm>
            <a:off x="10348595" y="4255770"/>
            <a:ext cx="10375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Landlord</a:t>
            </a:r>
            <a:endParaRPr lang="en-US" altLang="en-GB" sz="16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3" dur="1" fill="hold"/>
                                        <p:tgtEl>
                                          <p:spTgt spid="2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4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6" dur="1" fill="hold"/>
                                        <p:tgtEl>
                                          <p:spTgt spid="2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7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9" dur="1" fill="hold"/>
                                        <p:tgtEl>
                                          <p:spTgt spid="3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90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2" dur="1" fill="hold"/>
                                        <p:tgtEl>
                                          <p:spTgt spid="3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93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5" dur="1" fill="hold"/>
                                        <p:tgtEl>
                                          <p:spTgt spid="3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96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8" dur="1" fill="hold"/>
                                        <p:tgtEl>
                                          <p:spTgt spid="3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99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1" dur="1" fill="hold"/>
                                        <p:tgtEl>
                                          <p:spTgt spid="3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02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4" dur="1" fill="hold"/>
                                        <p:tgtEl>
                                          <p:spTgt spid="3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05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7" dur="1" fill="hold"/>
                                        <p:tgtEl>
                                          <p:spTgt spid="3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08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0" dur="1" fill="hold"/>
                                        <p:tgtEl>
                                          <p:spTgt spid="3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1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3" dur="1" fill="hold"/>
                                        <p:tgtEl>
                                          <p:spTgt spid="3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4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6" dur="1" fill="hold"/>
                                        <p:tgtEl>
                                          <p:spTgt spid="2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39" grpId="1"/>
      <p:bldP spid="40" grpId="1"/>
      <p:bldP spid="41" grpId="1"/>
      <p:bldP spid="6" grpId="0" animBg="1"/>
      <p:bldP spid="18" grpId="0" animBg="1"/>
      <p:bldP spid="22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6" grpId="1" animBg="1"/>
      <p:bldP spid="18" grpId="1" animBg="1"/>
      <p:bldP spid="22" grpId="1" animBg="1"/>
      <p:bldP spid="20" grpId="1" animBg="1"/>
      <p:bldP spid="21" grpId="1" animBg="1"/>
      <p:bldP spid="23" grpId="1" animBg="1"/>
      <p:bldP spid="24" grpId="1" animBg="1"/>
      <p:bldP spid="25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6376190"/>
            <a:ext cx="12192000" cy="0"/>
          </a:xfrm>
          <a:prstGeom prst="line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4367433" y="6006858"/>
            <a:ext cx="429144" cy="738664"/>
            <a:chOff x="2629642" y="4747334"/>
            <a:chExt cx="914400" cy="914400"/>
          </a:xfrm>
        </p:grpSpPr>
        <p:sp>
          <p:nvSpPr>
            <p:cNvPr id="4" name="菱形 3"/>
            <p:cNvSpPr/>
            <p:nvPr/>
          </p:nvSpPr>
          <p:spPr>
            <a:xfrm>
              <a:off x="2629642" y="4747334"/>
              <a:ext cx="914400" cy="914400"/>
            </a:xfrm>
            <a:prstGeom prst="diamond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菱形 4"/>
            <p:cNvSpPr/>
            <p:nvPr/>
          </p:nvSpPr>
          <p:spPr>
            <a:xfrm>
              <a:off x="2779595" y="4897287"/>
              <a:ext cx="614495" cy="614495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4286885" y="1485900"/>
            <a:ext cx="1620520" cy="14598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07</a:t>
            </a:r>
            <a:endParaRPr lang="en-US" altLang="zh-CN" sz="6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9" name="直角三角形 18"/>
          <p:cNvSpPr/>
          <p:nvPr/>
        </p:nvSpPr>
        <p:spPr>
          <a:xfrm flipH="1">
            <a:off x="4719301" y="2172054"/>
            <a:ext cx="2310711" cy="229899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3991455" y="1007237"/>
            <a:ext cx="2616453" cy="2610489"/>
            <a:chOff x="4041528" y="2019300"/>
            <a:chExt cx="2616453" cy="2610489"/>
          </a:xfrm>
        </p:grpSpPr>
        <p:cxnSp>
          <p:nvCxnSpPr>
            <p:cNvPr id="15" name="直接连接符 14"/>
            <p:cNvCxnSpPr/>
            <p:nvPr/>
          </p:nvCxnSpPr>
          <p:spPr>
            <a:xfrm flipH="1">
              <a:off x="4190588" y="2174378"/>
              <a:ext cx="2310713" cy="2310713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/>
            <p:cNvSpPr/>
            <p:nvPr/>
          </p:nvSpPr>
          <p:spPr>
            <a:xfrm flipV="1">
              <a:off x="6508921" y="2019300"/>
              <a:ext cx="149060" cy="149060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flipV="1">
              <a:off x="4041528" y="4480729"/>
              <a:ext cx="149060" cy="149060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457825" y="2369185"/>
            <a:ext cx="5616575" cy="2101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6000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Class Diagram</a:t>
            </a:r>
            <a:endParaRPr lang="en-US" altLang="zh-CN" sz="6000" b="1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6" name="Picture 5" descr="Phone Scree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1390" y="638175"/>
            <a:ext cx="3087370" cy="5489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0" grpId="0"/>
      <p:bldP spid="18" grpId="1"/>
      <p:bldP spid="10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Class Diagr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50235" y="342900"/>
            <a:ext cx="6369685" cy="60642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6376190"/>
            <a:ext cx="12192000" cy="0"/>
          </a:xfrm>
          <a:prstGeom prst="line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4367433" y="6006858"/>
            <a:ext cx="429144" cy="738664"/>
            <a:chOff x="2629642" y="4747334"/>
            <a:chExt cx="914400" cy="914400"/>
          </a:xfrm>
        </p:grpSpPr>
        <p:sp>
          <p:nvSpPr>
            <p:cNvPr id="4" name="菱形 3"/>
            <p:cNvSpPr/>
            <p:nvPr/>
          </p:nvSpPr>
          <p:spPr>
            <a:xfrm>
              <a:off x="2629642" y="4747334"/>
              <a:ext cx="914400" cy="914400"/>
            </a:xfrm>
            <a:prstGeom prst="diamond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菱形 4"/>
            <p:cNvSpPr/>
            <p:nvPr/>
          </p:nvSpPr>
          <p:spPr>
            <a:xfrm>
              <a:off x="2779595" y="4897287"/>
              <a:ext cx="614495" cy="614495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4286885" y="1485900"/>
            <a:ext cx="1620520" cy="14598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08</a:t>
            </a:r>
            <a:endParaRPr lang="en-US" altLang="zh-CN" sz="6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9" name="直角三角形 18"/>
          <p:cNvSpPr/>
          <p:nvPr/>
        </p:nvSpPr>
        <p:spPr>
          <a:xfrm flipH="1">
            <a:off x="4719301" y="2172054"/>
            <a:ext cx="2310711" cy="229899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3991455" y="1007237"/>
            <a:ext cx="2616453" cy="2610489"/>
            <a:chOff x="4041528" y="2019300"/>
            <a:chExt cx="2616453" cy="2610489"/>
          </a:xfrm>
        </p:grpSpPr>
        <p:cxnSp>
          <p:nvCxnSpPr>
            <p:cNvPr id="15" name="直接连接符 14"/>
            <p:cNvCxnSpPr/>
            <p:nvPr/>
          </p:nvCxnSpPr>
          <p:spPr>
            <a:xfrm flipH="1">
              <a:off x="4190588" y="2174378"/>
              <a:ext cx="2310713" cy="2310713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/>
            <p:cNvSpPr/>
            <p:nvPr/>
          </p:nvSpPr>
          <p:spPr>
            <a:xfrm flipV="1">
              <a:off x="6508921" y="2019300"/>
              <a:ext cx="149060" cy="149060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flipV="1">
              <a:off x="4041528" y="4480729"/>
              <a:ext cx="149060" cy="149060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457825" y="2369185"/>
            <a:ext cx="5616575" cy="2101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6000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CRC Card</a:t>
            </a:r>
            <a:endParaRPr lang="en-US" altLang="zh-CN" sz="6000" b="1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6" name="Picture 5" descr="Phone Scree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1390" y="638175"/>
            <a:ext cx="3087370" cy="5489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0" grpId="0"/>
      <p:bldP spid="18" grpId="1"/>
      <p:bldP spid="10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Table 1"/>
          <p:cNvGraphicFramePr/>
          <p:nvPr>
            <p:custDataLst>
              <p:tags r:id="rId1"/>
            </p:custDataLst>
          </p:nvPr>
        </p:nvGraphicFramePr>
        <p:xfrm>
          <a:off x="1065530" y="1218565"/>
          <a:ext cx="4892040" cy="442595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446020"/>
                <a:gridCol w="2446020"/>
              </a:tblGrid>
              <a:tr h="104267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 sz="4400"/>
                        <a:t>House</a:t>
                      </a:r>
                      <a:endParaRPr lang="en-US" altLang="en-GB" sz="4400"/>
                    </a:p>
                  </a:txBody>
                  <a:tcPr anchor="ctr" anchorCtr="0"/>
                </a:tc>
                <a:tc hMerge="1">
                  <a:tcPr/>
                </a:tc>
              </a:tr>
              <a:tr h="33832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b="1"/>
                        <a:t>Responsibilities:</a:t>
                      </a:r>
                      <a:endParaRPr lang="en-US" altLang="en-GB" b="1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en-GB"/>
                        <a:t>Store house information (address, size, number of rooms, amenities, etc.)</a:t>
                      </a:r>
                      <a:endParaRPr lang="en-US" altLang="en-GB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altLang="en-GB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en-GB"/>
                        <a:t>Know its availability status.</a:t>
                      </a:r>
                      <a:endParaRPr lang="en-US" altLang="en-GB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altLang="en-GB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en-GB"/>
                        <a:t>Calculate rent amount.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 b="1"/>
                        <a:t>Collaborators:</a:t>
                      </a:r>
                      <a:endParaRPr lang="en-GB" altLang="en-US" b="1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altLang="en-US"/>
                        <a:t>RentalAgreement</a:t>
                      </a:r>
                      <a:endParaRPr lang="en-GB" altLang="en-US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altLang="en-US"/>
                        <a:t>Tenant</a:t>
                      </a:r>
                      <a:endParaRPr lang="en-GB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le 2"/>
          <p:cNvGraphicFramePr/>
          <p:nvPr>
            <p:custDataLst>
              <p:tags r:id="rId2"/>
            </p:custDataLst>
          </p:nvPr>
        </p:nvGraphicFramePr>
        <p:xfrm>
          <a:off x="6464935" y="1218565"/>
          <a:ext cx="4892040" cy="442595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446020"/>
                <a:gridCol w="2446020"/>
              </a:tblGrid>
              <a:tr h="104267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 sz="4400"/>
                        <a:t>Tenant</a:t>
                      </a:r>
                      <a:endParaRPr lang="en-US" altLang="en-GB" sz="4400"/>
                    </a:p>
                  </a:txBody>
                  <a:tcPr anchor="ctr" anchorCtr="0"/>
                </a:tc>
                <a:tc hMerge="1">
                  <a:tcPr/>
                </a:tc>
              </a:tr>
              <a:tr h="33832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b="1"/>
                        <a:t>Responsibilities:</a:t>
                      </a:r>
                      <a:endParaRPr lang="en-US" altLang="en-GB" b="1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en-GB"/>
                        <a:t>Store tenant information (name, contact details, etc.)</a:t>
                      </a:r>
                      <a:endParaRPr lang="en-US" altLang="en-GB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en-GB"/>
                        <a:t>Rent a house</a:t>
                      </a:r>
                      <a:endParaRPr lang="en-US" altLang="en-GB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en-GB"/>
                        <a:t>Pay rent</a:t>
                      </a:r>
                      <a:endParaRPr lang="en-US" altLang="en-GB"/>
                    </a:p>
                    <a:p>
                      <a:pPr>
                        <a:buNone/>
                      </a:pP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 b="1">
                          <a:sym typeface="+mn-ea"/>
                        </a:rPr>
                        <a:t>Collaborators:</a:t>
                      </a:r>
                      <a:endParaRPr lang="en-US" altLang="en-GB" sz="1800" b="1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en-GB" sz="1800">
                          <a:sym typeface="+mn-ea"/>
                        </a:rPr>
                        <a:t>RentalAgreement</a:t>
                      </a:r>
                      <a:endParaRPr lang="en-US" altLang="en-GB" sz="18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en-GB" sz="1800">
                          <a:sym typeface="+mn-ea"/>
                        </a:rPr>
                        <a:t>Payment</a:t>
                      </a:r>
                      <a:endParaRPr lang="en-US" altLang="en-GB" sz="1800"/>
                    </a:p>
                    <a:p>
                      <a:pPr>
                        <a:buNone/>
                      </a:pPr>
                      <a:endParaRPr lang="en-GB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Table 1"/>
          <p:cNvGraphicFramePr/>
          <p:nvPr>
            <p:custDataLst>
              <p:tags r:id="rId1"/>
            </p:custDataLst>
          </p:nvPr>
        </p:nvGraphicFramePr>
        <p:xfrm>
          <a:off x="1065530" y="1218565"/>
          <a:ext cx="4892040" cy="442595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446020"/>
                <a:gridCol w="2446020"/>
              </a:tblGrid>
              <a:tr h="104267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 sz="3600"/>
                        <a:t>Rental Agreement</a:t>
                      </a:r>
                      <a:endParaRPr lang="en-US" altLang="en-GB" sz="3600"/>
                    </a:p>
                  </a:txBody>
                  <a:tcPr anchor="ctr" anchorCtr="0"/>
                </a:tc>
                <a:tc hMerge="1">
                  <a:tcPr/>
                </a:tc>
              </a:tr>
              <a:tr h="33832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b="1"/>
                        <a:t>Responsibilities:</a:t>
                      </a:r>
                      <a:endParaRPr lang="en-US" altLang="en-GB" b="1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en-GB"/>
                        <a:t>Define the terms of a rental agreement (start date, end date, rent amount, etc.)</a:t>
                      </a:r>
                      <a:endParaRPr lang="en-US" altLang="en-GB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en-GB"/>
                        <a:t>Track payment history</a:t>
                      </a:r>
                      <a:endParaRPr lang="en-US" altLang="en-GB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en-GB"/>
                        <a:t>Handle lease renewals or terminations</a:t>
                      </a:r>
                      <a:endParaRPr lang="en-US" altLang="en-GB"/>
                    </a:p>
                    <a:p>
                      <a:pPr>
                        <a:buNone/>
                      </a:pP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 b="1">
                          <a:sym typeface="+mn-ea"/>
                        </a:rPr>
                        <a:t>Collaborators:</a:t>
                      </a:r>
                      <a:endParaRPr lang="en-US" altLang="en-GB" sz="1800" b="1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en-GB" sz="1800">
                          <a:sym typeface="+mn-ea"/>
                        </a:rPr>
                        <a:t>House</a:t>
                      </a:r>
                      <a:endParaRPr lang="en-US" altLang="en-GB" sz="18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en-GB" sz="1800">
                          <a:sym typeface="+mn-ea"/>
                        </a:rPr>
                        <a:t>Tenant</a:t>
                      </a:r>
                      <a:endParaRPr lang="en-GB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le 2"/>
          <p:cNvGraphicFramePr/>
          <p:nvPr>
            <p:custDataLst>
              <p:tags r:id="rId2"/>
            </p:custDataLst>
          </p:nvPr>
        </p:nvGraphicFramePr>
        <p:xfrm>
          <a:off x="6464935" y="1218565"/>
          <a:ext cx="4892040" cy="442595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446020"/>
                <a:gridCol w="2446020"/>
              </a:tblGrid>
              <a:tr h="104267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 sz="4400"/>
                        <a:t>Admin</a:t>
                      </a:r>
                      <a:endParaRPr lang="en-US" altLang="en-GB" sz="4400"/>
                    </a:p>
                  </a:txBody>
                  <a:tcPr anchor="ctr" anchorCtr="0"/>
                </a:tc>
                <a:tc hMerge="1">
                  <a:tcPr/>
                </a:tc>
              </a:tr>
              <a:tr h="33832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b="1"/>
                        <a:t>Responsibilities:</a:t>
                      </a:r>
                      <a:endParaRPr lang="en-US" altLang="en-GB" b="1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en-GB"/>
                        <a:t>Add, edit, and remove houses</a:t>
                      </a:r>
                      <a:endParaRPr lang="en-US" altLang="en-GB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en-GB"/>
                        <a:t>Manage tenant accounts</a:t>
                      </a:r>
                      <a:endParaRPr lang="en-US" altLang="en-GB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en-GB"/>
                        <a:t>Generate reports</a:t>
                      </a:r>
                      <a:endParaRPr lang="en-US" altLang="en-GB"/>
                    </a:p>
                    <a:p>
                      <a:pPr>
                        <a:buNone/>
                      </a:pP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sz="1800" b="1">
                          <a:sym typeface="+mn-ea"/>
                        </a:rPr>
                        <a:t>Collaborators:</a:t>
                      </a:r>
                      <a:endParaRPr lang="en-US" altLang="en-GB" sz="1800" b="1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en-GB" sz="1800">
                          <a:sym typeface="+mn-ea"/>
                        </a:rPr>
                        <a:t>House</a:t>
                      </a:r>
                      <a:endParaRPr lang="en-US" altLang="en-GB" sz="18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en-GB" sz="1800">
                          <a:sym typeface="+mn-ea"/>
                        </a:rPr>
                        <a:t>Tenant</a:t>
                      </a:r>
                      <a:endParaRPr lang="en-US" altLang="en-GB" sz="18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en-GB" sz="1800">
                          <a:sym typeface="+mn-ea"/>
                        </a:rPr>
                        <a:t>RentalAgreement</a:t>
                      </a:r>
                      <a:endParaRPr lang="en-GB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6376190"/>
            <a:ext cx="12192000" cy="0"/>
          </a:xfrm>
          <a:prstGeom prst="line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1450878" y="6006858"/>
            <a:ext cx="429144" cy="738664"/>
            <a:chOff x="2629642" y="4747334"/>
            <a:chExt cx="914400" cy="914400"/>
          </a:xfrm>
        </p:grpSpPr>
        <p:sp>
          <p:nvSpPr>
            <p:cNvPr id="4" name="菱形 3"/>
            <p:cNvSpPr/>
            <p:nvPr/>
          </p:nvSpPr>
          <p:spPr>
            <a:xfrm>
              <a:off x="2629642" y="4747334"/>
              <a:ext cx="914400" cy="914400"/>
            </a:xfrm>
            <a:prstGeom prst="diamond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菱形 4"/>
            <p:cNvSpPr/>
            <p:nvPr/>
          </p:nvSpPr>
          <p:spPr>
            <a:xfrm>
              <a:off x="2779595" y="4897287"/>
              <a:ext cx="614495" cy="614495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6" name="Picture 5" descr="find_home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80355" y="287655"/>
            <a:ext cx="5840095" cy="5840095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631190" y="1160145"/>
            <a:ext cx="45770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 b="1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Description of Tropics </a:t>
            </a:r>
            <a:endParaRPr lang="en-US" altLang="zh-CN" sz="3200" b="1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文本框 69"/>
          <p:cNvSpPr txBox="1"/>
          <p:nvPr/>
        </p:nvSpPr>
        <p:spPr>
          <a:xfrm>
            <a:off x="631190" y="2066925"/>
            <a:ext cx="491871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Tropics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is an innovative, home rent application platform specifically made for individuals and families looking for rental homes. It provides a personalized search experience with bachelors, single women, small families and larger families that match their specific housing requirements.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8" grpId="0"/>
      <p:bldP spid="70" grpId="1"/>
      <p:bldP spid="8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6376190"/>
            <a:ext cx="12192000" cy="0"/>
          </a:xfrm>
          <a:prstGeom prst="line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4367433" y="6006858"/>
            <a:ext cx="429144" cy="738664"/>
            <a:chOff x="2629642" y="4747334"/>
            <a:chExt cx="914400" cy="914400"/>
          </a:xfrm>
        </p:grpSpPr>
        <p:sp>
          <p:nvSpPr>
            <p:cNvPr id="4" name="菱形 3"/>
            <p:cNvSpPr/>
            <p:nvPr/>
          </p:nvSpPr>
          <p:spPr>
            <a:xfrm>
              <a:off x="2629642" y="4747334"/>
              <a:ext cx="914400" cy="914400"/>
            </a:xfrm>
            <a:prstGeom prst="diamond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菱形 4"/>
            <p:cNvSpPr/>
            <p:nvPr/>
          </p:nvSpPr>
          <p:spPr>
            <a:xfrm>
              <a:off x="2779595" y="4897287"/>
              <a:ext cx="614495" cy="614495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4286885" y="1485900"/>
            <a:ext cx="1620520" cy="14598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09</a:t>
            </a:r>
            <a:endParaRPr lang="en-US" altLang="zh-CN" sz="6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9" name="直角三角形 18"/>
          <p:cNvSpPr/>
          <p:nvPr/>
        </p:nvSpPr>
        <p:spPr>
          <a:xfrm flipH="1">
            <a:off x="4719301" y="2172054"/>
            <a:ext cx="2310711" cy="229899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3991455" y="1007237"/>
            <a:ext cx="2616453" cy="2610489"/>
            <a:chOff x="4041528" y="2019300"/>
            <a:chExt cx="2616453" cy="2610489"/>
          </a:xfrm>
        </p:grpSpPr>
        <p:cxnSp>
          <p:nvCxnSpPr>
            <p:cNvPr id="15" name="直接连接符 14"/>
            <p:cNvCxnSpPr/>
            <p:nvPr/>
          </p:nvCxnSpPr>
          <p:spPr>
            <a:xfrm flipH="1">
              <a:off x="4190588" y="2174378"/>
              <a:ext cx="2310713" cy="2310713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/>
            <p:cNvSpPr/>
            <p:nvPr/>
          </p:nvSpPr>
          <p:spPr>
            <a:xfrm flipV="1">
              <a:off x="6508921" y="2019300"/>
              <a:ext cx="149060" cy="149060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flipV="1">
              <a:off x="4041528" y="4480729"/>
              <a:ext cx="149060" cy="149060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457825" y="2369185"/>
            <a:ext cx="5616575" cy="2101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6000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Prototyping</a:t>
            </a:r>
            <a:endParaRPr lang="en-US" altLang="zh-CN" sz="6000" b="1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6" name="Picture 5" descr="Phone Scree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1390" y="638175"/>
            <a:ext cx="3087370" cy="5489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0" grpId="0"/>
      <p:bldP spid="18" grpId="1"/>
      <p:bldP spid="10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Log 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3660" y="439420"/>
            <a:ext cx="3362325" cy="5978525"/>
          </a:xfrm>
          <a:prstGeom prst="rect">
            <a:avLst/>
          </a:prstGeom>
        </p:spPr>
      </p:pic>
      <p:pic>
        <p:nvPicPr>
          <p:cNvPr id="3" name="Picture 2" descr="Log in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320" y="439420"/>
            <a:ext cx="3446145" cy="5977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Log in (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9070" y="416560"/>
            <a:ext cx="3298825" cy="5865495"/>
          </a:xfrm>
          <a:prstGeom prst="rect">
            <a:avLst/>
          </a:prstGeom>
        </p:spPr>
      </p:pic>
      <p:pic>
        <p:nvPicPr>
          <p:cNvPr id="2" name="Picture 1" descr="Log in (7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220" y="416560"/>
            <a:ext cx="3273425" cy="58210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Log in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8270" y="423545"/>
            <a:ext cx="3338195" cy="5934710"/>
          </a:xfrm>
          <a:prstGeom prst="rect">
            <a:avLst/>
          </a:prstGeom>
        </p:spPr>
      </p:pic>
      <p:pic>
        <p:nvPicPr>
          <p:cNvPr id="3" name="Picture 2" descr="Log in (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6825" y="423545"/>
            <a:ext cx="3308350" cy="58813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Log in (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2250" y="416560"/>
            <a:ext cx="3298825" cy="58654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6376190"/>
            <a:ext cx="12192000" cy="0"/>
          </a:xfrm>
          <a:prstGeom prst="line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4367433" y="6006858"/>
            <a:ext cx="429144" cy="738664"/>
            <a:chOff x="2629642" y="4747334"/>
            <a:chExt cx="914400" cy="914400"/>
          </a:xfrm>
        </p:grpSpPr>
        <p:sp>
          <p:nvSpPr>
            <p:cNvPr id="4" name="菱形 3"/>
            <p:cNvSpPr/>
            <p:nvPr/>
          </p:nvSpPr>
          <p:spPr>
            <a:xfrm>
              <a:off x="2629642" y="4747334"/>
              <a:ext cx="914400" cy="914400"/>
            </a:xfrm>
            <a:prstGeom prst="diamond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菱形 4"/>
            <p:cNvSpPr/>
            <p:nvPr/>
          </p:nvSpPr>
          <p:spPr>
            <a:xfrm>
              <a:off x="2779595" y="4897287"/>
              <a:ext cx="614495" cy="614495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4286885" y="1485900"/>
            <a:ext cx="1620520" cy="14598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10</a:t>
            </a:r>
            <a:endParaRPr lang="en-US" altLang="zh-CN" sz="6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9" name="直角三角形 18"/>
          <p:cNvSpPr/>
          <p:nvPr/>
        </p:nvSpPr>
        <p:spPr>
          <a:xfrm flipH="1">
            <a:off x="4719301" y="2172054"/>
            <a:ext cx="2310711" cy="229899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3991455" y="1007237"/>
            <a:ext cx="2616453" cy="2610489"/>
            <a:chOff x="4041528" y="2019300"/>
            <a:chExt cx="2616453" cy="2610489"/>
          </a:xfrm>
        </p:grpSpPr>
        <p:cxnSp>
          <p:nvCxnSpPr>
            <p:cNvPr id="15" name="直接连接符 14"/>
            <p:cNvCxnSpPr/>
            <p:nvPr/>
          </p:nvCxnSpPr>
          <p:spPr>
            <a:xfrm flipH="1">
              <a:off x="4190588" y="2174378"/>
              <a:ext cx="2310713" cy="2310713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/>
            <p:cNvSpPr/>
            <p:nvPr/>
          </p:nvSpPr>
          <p:spPr>
            <a:xfrm flipV="1">
              <a:off x="6508921" y="2019300"/>
              <a:ext cx="149060" cy="149060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flipV="1">
              <a:off x="4041528" y="4480729"/>
              <a:ext cx="149060" cy="149060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457825" y="2369185"/>
            <a:ext cx="5616575" cy="2101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6000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Testing</a:t>
            </a:r>
            <a:endParaRPr lang="en-US" altLang="zh-CN" sz="6000" b="1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6" name="Picture 5" descr="Phone Scree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1390" y="638175"/>
            <a:ext cx="3087370" cy="5489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0" grpId="0"/>
      <p:bldP spid="18" grpId="1"/>
      <p:bldP spid="10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l="-33000" t="-28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184265" y="1784350"/>
            <a:ext cx="5699125" cy="32893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q"/>
            </a:pPr>
            <a:r>
              <a:rPr lang="en-US" altLang="zh-CN" sz="3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Unit Testing</a:t>
            </a:r>
            <a:endParaRPr lang="en-US" altLang="zh-CN" sz="30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q"/>
            </a:pPr>
            <a:r>
              <a:rPr lang="en-US" altLang="zh-CN" sz="3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White Box Testing</a:t>
            </a:r>
            <a:endParaRPr lang="en-US" altLang="zh-CN" sz="30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q"/>
            </a:pPr>
            <a:r>
              <a:rPr lang="en-US" altLang="zh-CN" sz="3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Black Box Testing</a:t>
            </a:r>
            <a:endParaRPr lang="en-US" altLang="zh-CN" sz="30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q"/>
            </a:pPr>
            <a:r>
              <a:rPr lang="en-US" altLang="zh-CN" sz="3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Security Testing</a:t>
            </a:r>
            <a:endParaRPr lang="en-US" altLang="zh-CN" sz="30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>
            <a:off x="0" y="6376190"/>
            <a:ext cx="12192000" cy="0"/>
          </a:xfrm>
          <a:prstGeom prst="line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0" y="481810"/>
            <a:ext cx="12192000" cy="0"/>
          </a:xfrm>
          <a:prstGeom prst="line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539750" y="2129155"/>
            <a:ext cx="11111865" cy="22777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THANK</a:t>
            </a:r>
            <a:r>
              <a:rPr lang="zh-CN" altLang="en-US" sz="1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YOU</a:t>
            </a:r>
            <a:endParaRPr lang="zh-CN" altLang="en-US" sz="13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6376190"/>
            <a:ext cx="12192000" cy="0"/>
          </a:xfrm>
          <a:prstGeom prst="line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4367433" y="6006858"/>
            <a:ext cx="429144" cy="738664"/>
            <a:chOff x="2629642" y="4747334"/>
            <a:chExt cx="914400" cy="914400"/>
          </a:xfrm>
        </p:grpSpPr>
        <p:sp>
          <p:nvSpPr>
            <p:cNvPr id="4" name="菱形 3"/>
            <p:cNvSpPr/>
            <p:nvPr/>
          </p:nvSpPr>
          <p:spPr>
            <a:xfrm>
              <a:off x="2629642" y="4747334"/>
              <a:ext cx="914400" cy="914400"/>
            </a:xfrm>
            <a:prstGeom prst="diamond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菱形 4"/>
            <p:cNvSpPr/>
            <p:nvPr/>
          </p:nvSpPr>
          <p:spPr>
            <a:xfrm>
              <a:off x="2779595" y="4897287"/>
              <a:ext cx="614495" cy="614495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4286885" y="1485900"/>
            <a:ext cx="1620520" cy="14598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01</a:t>
            </a:r>
            <a:endParaRPr lang="en-US" altLang="zh-CN" sz="6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9" name="直角三角形 18"/>
          <p:cNvSpPr/>
          <p:nvPr/>
        </p:nvSpPr>
        <p:spPr>
          <a:xfrm flipH="1">
            <a:off x="4719301" y="2172054"/>
            <a:ext cx="2310711" cy="229899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3900015" y="1012317"/>
            <a:ext cx="2616453" cy="2610489"/>
            <a:chOff x="4041528" y="2019300"/>
            <a:chExt cx="2616453" cy="2610489"/>
          </a:xfrm>
        </p:grpSpPr>
        <p:cxnSp>
          <p:nvCxnSpPr>
            <p:cNvPr id="15" name="直接连接符 14"/>
            <p:cNvCxnSpPr/>
            <p:nvPr/>
          </p:nvCxnSpPr>
          <p:spPr>
            <a:xfrm flipH="1">
              <a:off x="4190588" y="2174378"/>
              <a:ext cx="2310713" cy="2310713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/>
            <p:cNvSpPr/>
            <p:nvPr/>
          </p:nvSpPr>
          <p:spPr>
            <a:xfrm flipV="1">
              <a:off x="6508921" y="2019300"/>
              <a:ext cx="149060" cy="149060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flipV="1">
              <a:off x="4041528" y="4480729"/>
              <a:ext cx="149060" cy="149060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342890" y="2357755"/>
            <a:ext cx="5176520" cy="1564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6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Features</a:t>
            </a:r>
            <a:endParaRPr lang="en-US" altLang="zh-CN" sz="6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6" name="Picture 5" descr="Phone Scree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1390" y="638175"/>
            <a:ext cx="3087370" cy="5489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0" grpId="0"/>
      <p:bldP spid="18" grpId="1"/>
      <p:bldP spid="1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083935" y="1016000"/>
            <a:ext cx="4860925" cy="4826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q"/>
            </a:pPr>
            <a:r>
              <a:rPr lang="en-US" altLang="zh-CN" sz="30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Property Search</a:t>
            </a:r>
            <a:endParaRPr lang="en-US" altLang="zh-CN" sz="30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q"/>
            </a:pPr>
            <a:r>
              <a:rPr lang="en-US" altLang="zh-CN" sz="30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User Profiles</a:t>
            </a:r>
            <a:endParaRPr lang="en-US" altLang="zh-CN" sz="30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q"/>
            </a:pPr>
            <a:r>
              <a:rPr lang="en-US" altLang="zh-CN" sz="30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Document Upload</a:t>
            </a:r>
            <a:endParaRPr lang="en-US" altLang="zh-CN" sz="30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q"/>
            </a:pPr>
            <a:r>
              <a:rPr lang="en-US" altLang="zh-CN" sz="30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Application Tracking</a:t>
            </a:r>
            <a:endParaRPr lang="en-US" altLang="zh-CN" sz="30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q"/>
            </a:pPr>
            <a:r>
              <a:rPr lang="en-US" altLang="zh-CN" sz="30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Communication Tools</a:t>
            </a:r>
            <a:endParaRPr lang="en-US" altLang="zh-CN" sz="30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q"/>
            </a:pPr>
            <a:r>
              <a:rPr lang="en-US" altLang="zh-CN" sz="30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Payment Methods</a:t>
            </a:r>
            <a:endParaRPr lang="en-US" altLang="zh-CN" sz="30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istockphoto-627984808-612x6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1795" y="1412240"/>
            <a:ext cx="5692140" cy="3627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6376190"/>
            <a:ext cx="12192000" cy="0"/>
          </a:xfrm>
          <a:prstGeom prst="line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4367433" y="6006858"/>
            <a:ext cx="429144" cy="738664"/>
            <a:chOff x="2629642" y="4747334"/>
            <a:chExt cx="914400" cy="914400"/>
          </a:xfrm>
        </p:grpSpPr>
        <p:sp>
          <p:nvSpPr>
            <p:cNvPr id="4" name="菱形 3"/>
            <p:cNvSpPr/>
            <p:nvPr/>
          </p:nvSpPr>
          <p:spPr>
            <a:xfrm>
              <a:off x="2629642" y="4747334"/>
              <a:ext cx="914400" cy="914400"/>
            </a:xfrm>
            <a:prstGeom prst="diamond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菱形 4"/>
            <p:cNvSpPr/>
            <p:nvPr/>
          </p:nvSpPr>
          <p:spPr>
            <a:xfrm>
              <a:off x="2779595" y="4897287"/>
              <a:ext cx="614495" cy="614495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4286885" y="1485900"/>
            <a:ext cx="1620520" cy="14598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02</a:t>
            </a:r>
            <a:endParaRPr lang="en-US" altLang="zh-CN" sz="6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9" name="直角三角形 18"/>
          <p:cNvSpPr/>
          <p:nvPr/>
        </p:nvSpPr>
        <p:spPr>
          <a:xfrm flipH="1">
            <a:off x="4719301" y="2172054"/>
            <a:ext cx="2310711" cy="229899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3991455" y="1007237"/>
            <a:ext cx="2616453" cy="2610489"/>
            <a:chOff x="4041528" y="2019300"/>
            <a:chExt cx="2616453" cy="2610489"/>
          </a:xfrm>
        </p:grpSpPr>
        <p:cxnSp>
          <p:nvCxnSpPr>
            <p:cNvPr id="15" name="直接连接符 14"/>
            <p:cNvCxnSpPr/>
            <p:nvPr/>
          </p:nvCxnSpPr>
          <p:spPr>
            <a:xfrm flipH="1">
              <a:off x="4190588" y="2174378"/>
              <a:ext cx="2310713" cy="2310713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/>
            <p:cNvSpPr/>
            <p:nvPr/>
          </p:nvSpPr>
          <p:spPr>
            <a:xfrm flipV="1">
              <a:off x="6508921" y="2019300"/>
              <a:ext cx="149060" cy="149060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flipV="1">
              <a:off x="4041528" y="4480729"/>
              <a:ext cx="149060" cy="149060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457825" y="2369185"/>
            <a:ext cx="5377815" cy="2101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6000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Stakeholder Identification</a:t>
            </a:r>
            <a:endParaRPr lang="en-US" altLang="zh-CN" sz="6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6" name="Picture 5" descr="Phone Scree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1390" y="638175"/>
            <a:ext cx="3087370" cy="5489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0" grpId="0"/>
      <p:bldP spid="18" grpId="1"/>
      <p:bldP spid="1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73000"/>
          </a:blip>
          <a:stretch>
            <a:fillRect l="-29000" b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212330" y="711835"/>
            <a:ext cx="4724400" cy="5600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o"/>
            </a:pP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Tenants </a:t>
            </a:r>
            <a:endParaRPr lang="en-US" altLang="zh-CN" sz="32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 algn="l">
              <a:lnSpc>
                <a:spcPct val="150000"/>
              </a:lnSpc>
              <a:buFont typeface="Wingdings" panose="05000000000000000000" charset="0"/>
              <a:buChar char="o"/>
            </a:pPr>
            <a:r>
              <a:rPr lang="en-US" altLang="zh-CN" sz="28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Male/Femail Bachelors</a:t>
            </a:r>
            <a:endParaRPr lang="en-US" altLang="zh-CN" sz="28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 algn="l">
              <a:lnSpc>
                <a:spcPct val="150000"/>
              </a:lnSpc>
              <a:buFont typeface="Wingdings" panose="05000000000000000000" charset="0"/>
              <a:buChar char="o"/>
            </a:pPr>
            <a:r>
              <a:rPr lang="en-US" altLang="zh-CN" sz="28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Small/Large Families</a:t>
            </a:r>
            <a:endParaRPr lang="en-US" altLang="zh-CN" sz="28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o"/>
            </a:pP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Landlords or Property Owners</a:t>
            </a:r>
            <a:endParaRPr lang="en-US" altLang="zh-CN" sz="32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o"/>
            </a:pP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Real Estate Agents</a:t>
            </a:r>
            <a:endParaRPr lang="en-US" altLang="zh-CN" sz="32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o"/>
            </a:pP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System Admin</a:t>
            </a:r>
            <a:endParaRPr lang="en-US" altLang="zh-CN" sz="32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6376190"/>
            <a:ext cx="12192000" cy="0"/>
          </a:xfrm>
          <a:prstGeom prst="line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4367433" y="6006858"/>
            <a:ext cx="429144" cy="738664"/>
            <a:chOff x="2629642" y="4747334"/>
            <a:chExt cx="914400" cy="914400"/>
          </a:xfrm>
        </p:grpSpPr>
        <p:sp>
          <p:nvSpPr>
            <p:cNvPr id="4" name="菱形 3"/>
            <p:cNvSpPr/>
            <p:nvPr/>
          </p:nvSpPr>
          <p:spPr>
            <a:xfrm>
              <a:off x="2629642" y="4747334"/>
              <a:ext cx="914400" cy="914400"/>
            </a:xfrm>
            <a:prstGeom prst="diamond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菱形 4"/>
            <p:cNvSpPr/>
            <p:nvPr/>
          </p:nvSpPr>
          <p:spPr>
            <a:xfrm>
              <a:off x="2779595" y="4897287"/>
              <a:ext cx="614495" cy="614495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4286885" y="1485900"/>
            <a:ext cx="1620520" cy="14598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03</a:t>
            </a:r>
            <a:endParaRPr lang="en-US" altLang="zh-CN" sz="6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9" name="直角三角形 18"/>
          <p:cNvSpPr/>
          <p:nvPr/>
        </p:nvSpPr>
        <p:spPr>
          <a:xfrm flipH="1">
            <a:off x="4719301" y="2172054"/>
            <a:ext cx="2310711" cy="229899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3991455" y="1007237"/>
            <a:ext cx="2616453" cy="2610489"/>
            <a:chOff x="4041528" y="2019300"/>
            <a:chExt cx="2616453" cy="2610489"/>
          </a:xfrm>
        </p:grpSpPr>
        <p:cxnSp>
          <p:nvCxnSpPr>
            <p:cNvPr id="15" name="直接连接符 14"/>
            <p:cNvCxnSpPr/>
            <p:nvPr/>
          </p:nvCxnSpPr>
          <p:spPr>
            <a:xfrm flipH="1">
              <a:off x="4190588" y="2174378"/>
              <a:ext cx="2310713" cy="2310713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/>
            <p:cNvSpPr/>
            <p:nvPr/>
          </p:nvSpPr>
          <p:spPr>
            <a:xfrm flipV="1">
              <a:off x="6508921" y="2019300"/>
              <a:ext cx="149060" cy="149060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flipV="1">
              <a:off x="4041528" y="4480729"/>
              <a:ext cx="149060" cy="149060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457825" y="2369185"/>
            <a:ext cx="5377815" cy="2101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6000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Functional Requirements</a:t>
            </a:r>
            <a:endParaRPr lang="en-US" altLang="zh-CN" sz="6000" b="1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6" name="Picture 5" descr="Phone Scree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1390" y="638175"/>
            <a:ext cx="3087370" cy="5489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0" grpId="0"/>
      <p:bldP spid="18" grpId="1"/>
      <p:bldP spid="10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alphaModFix amt="85000"/>
          </a:blip>
          <a:stretch>
            <a:fillRect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17525" y="409575"/>
            <a:ext cx="7412355" cy="56381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q"/>
            </a:pPr>
            <a:r>
              <a:rPr lang="en-US" altLang="zh-CN" sz="30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User Registration and Authentication</a:t>
            </a:r>
            <a:endParaRPr lang="en-US" altLang="zh-CN" sz="30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q"/>
            </a:pPr>
            <a:r>
              <a:rPr lang="en-US" altLang="zh-CN" sz="30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Property Search</a:t>
            </a:r>
            <a:endParaRPr lang="en-US" altLang="zh-CN" sz="30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q"/>
            </a:pPr>
            <a:r>
              <a:rPr lang="en-US" altLang="zh-CN" sz="30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Profile Management</a:t>
            </a:r>
            <a:endParaRPr lang="en-US" altLang="zh-CN" sz="30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q"/>
            </a:pPr>
            <a:r>
              <a:rPr lang="en-US" altLang="zh-CN" sz="30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Rental Application Submission</a:t>
            </a:r>
            <a:endParaRPr lang="en-US" altLang="zh-CN" sz="30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q"/>
            </a:pPr>
            <a:r>
              <a:rPr lang="en-US" altLang="zh-CN" sz="30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Payment Integration</a:t>
            </a:r>
            <a:endParaRPr lang="en-US" altLang="zh-CN" sz="30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q"/>
            </a:pPr>
            <a:r>
              <a:rPr lang="en-US" altLang="zh-CN" sz="30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Messaging System</a:t>
            </a:r>
            <a:endParaRPr lang="en-US" altLang="zh-CN" sz="30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q"/>
            </a:pPr>
            <a:r>
              <a:rPr lang="en-US" altLang="zh-CN" sz="30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Application Status Tracking</a:t>
            </a:r>
            <a:endParaRPr lang="en-US" altLang="zh-CN" sz="30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q"/>
            </a:pPr>
            <a:r>
              <a:rPr lang="en-US" altLang="zh-CN" sz="30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Help Center</a:t>
            </a:r>
            <a:endParaRPr lang="en-US" altLang="zh-CN" sz="30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6376190"/>
            <a:ext cx="12192000" cy="0"/>
          </a:xfrm>
          <a:prstGeom prst="line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4367433" y="6006858"/>
            <a:ext cx="429144" cy="738664"/>
            <a:chOff x="2629642" y="4747334"/>
            <a:chExt cx="914400" cy="914400"/>
          </a:xfrm>
        </p:grpSpPr>
        <p:sp>
          <p:nvSpPr>
            <p:cNvPr id="4" name="菱形 3"/>
            <p:cNvSpPr/>
            <p:nvPr/>
          </p:nvSpPr>
          <p:spPr>
            <a:xfrm>
              <a:off x="2629642" y="4747334"/>
              <a:ext cx="914400" cy="914400"/>
            </a:xfrm>
            <a:prstGeom prst="diamond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菱形 4"/>
            <p:cNvSpPr/>
            <p:nvPr/>
          </p:nvSpPr>
          <p:spPr>
            <a:xfrm>
              <a:off x="2779595" y="4897287"/>
              <a:ext cx="614495" cy="614495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4286885" y="1485900"/>
            <a:ext cx="1620520" cy="14598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04</a:t>
            </a:r>
            <a:endParaRPr lang="en-US" altLang="zh-CN" sz="6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9" name="直角三角形 18"/>
          <p:cNvSpPr/>
          <p:nvPr/>
        </p:nvSpPr>
        <p:spPr>
          <a:xfrm flipH="1">
            <a:off x="4719301" y="2172054"/>
            <a:ext cx="2310711" cy="229899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3991455" y="1007237"/>
            <a:ext cx="2616453" cy="2610489"/>
            <a:chOff x="4041528" y="2019300"/>
            <a:chExt cx="2616453" cy="2610489"/>
          </a:xfrm>
        </p:grpSpPr>
        <p:cxnSp>
          <p:nvCxnSpPr>
            <p:cNvPr id="15" name="直接连接符 14"/>
            <p:cNvCxnSpPr/>
            <p:nvPr/>
          </p:nvCxnSpPr>
          <p:spPr>
            <a:xfrm flipH="1">
              <a:off x="4190588" y="2174378"/>
              <a:ext cx="2310713" cy="2310713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/>
            <p:cNvSpPr/>
            <p:nvPr/>
          </p:nvSpPr>
          <p:spPr>
            <a:xfrm flipV="1">
              <a:off x="6508921" y="2019300"/>
              <a:ext cx="149060" cy="149060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flipV="1">
              <a:off x="4041528" y="4480729"/>
              <a:ext cx="149060" cy="149060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457825" y="2369185"/>
            <a:ext cx="6164580" cy="2101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6000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Non-Functional Requirements</a:t>
            </a:r>
            <a:endParaRPr lang="en-US" altLang="zh-CN" sz="6000" b="1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6" name="Picture 5" descr="Phone Scree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1390" y="638175"/>
            <a:ext cx="3087370" cy="5489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0" grpId="0"/>
      <p:bldP spid="18" grpId="1"/>
      <p:bldP spid="10" grpId="1"/>
    </p:bldLst>
  </p:timing>
</p:sld>
</file>

<file path=ppt/tags/tag1.xml><?xml version="1.0" encoding="utf-8"?>
<p:tagLst xmlns:p="http://schemas.openxmlformats.org/presentationml/2006/main">
  <p:tag name="TABLE_ENDDRAG_ORIGIN_RECT" val="385*306"/>
  <p:tag name="TABLE_ENDDRAG_RECT" val="83*95*385*306"/>
</p:tagLst>
</file>

<file path=ppt/tags/tag2.xml><?xml version="1.0" encoding="utf-8"?>
<p:tagLst xmlns:p="http://schemas.openxmlformats.org/presentationml/2006/main">
  <p:tag name="TABLE_ENDDRAG_ORIGIN_RECT" val="385*306"/>
  <p:tag name="TABLE_ENDDRAG_RECT" val="83*95*385*306"/>
</p:tagLst>
</file>

<file path=ppt/tags/tag3.xml><?xml version="1.0" encoding="utf-8"?>
<p:tagLst xmlns:p="http://schemas.openxmlformats.org/presentationml/2006/main">
  <p:tag name="TABLE_ENDDRAG_ORIGIN_RECT" val="385*306"/>
  <p:tag name="TABLE_ENDDRAG_RECT" val="83*95*385*306"/>
</p:tagLst>
</file>

<file path=ppt/tags/tag4.xml><?xml version="1.0" encoding="utf-8"?>
<p:tagLst xmlns:p="http://schemas.openxmlformats.org/presentationml/2006/main">
  <p:tag name="TABLE_ENDDRAG_ORIGIN_RECT" val="385*306"/>
  <p:tag name="TABLE_ENDDRAG_RECT" val="83*95*385*306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CA161C"/>
      </a:accent1>
      <a:accent2>
        <a:srgbClr val="F17F82"/>
      </a:accent2>
      <a:accent3>
        <a:srgbClr val="61615E"/>
      </a:accent3>
      <a:accent4>
        <a:srgbClr val="7B7B79"/>
      </a:accent4>
      <a:accent5>
        <a:srgbClr val="9E9E9C"/>
      </a:accent5>
      <a:accent6>
        <a:srgbClr val="CACAC8"/>
      </a:accent6>
      <a:hlink>
        <a:srgbClr val="046DA3"/>
      </a:hlink>
      <a:folHlink>
        <a:srgbClr val="BFBFBF"/>
      </a:folHlink>
    </a:clrScheme>
    <a:fontScheme name="自定义 7">
      <a:majorFont>
        <a:latin typeface="思源黑体 CN Medium"/>
        <a:ea typeface="思源黑体 CN Medium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95000"/>
            <a:lumOff val="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600" dirty="0">
            <a:latin typeface="Microsoft YaHei Light" panose="020B0502040204020203" pitchFamily="34" charset="-122"/>
            <a:ea typeface="Microsoft YaHei Light" panose="020B0502040204020203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1996</Words>
  <Application>WPS Presentation</Application>
  <PresentationFormat>宽屏</PresentationFormat>
  <Paragraphs>178</Paragraphs>
  <Slides>27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Arial</vt:lpstr>
      <vt:lpstr>SimSun</vt:lpstr>
      <vt:lpstr>Wingdings</vt:lpstr>
      <vt:lpstr>Microsoft YaHei Light</vt:lpstr>
      <vt:lpstr>Mongolian Baiti</vt:lpstr>
      <vt:lpstr>Wingdings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huang yaoming</dc:creator>
  <cp:lastModifiedBy>Sabbir Khan</cp:lastModifiedBy>
  <cp:revision>70</cp:revision>
  <dcterms:created xsi:type="dcterms:W3CDTF">2019-06-13T10:25:00Z</dcterms:created>
  <dcterms:modified xsi:type="dcterms:W3CDTF">2024-12-31T05:30:10Z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2057-12.2.0.18639</vt:lpwstr>
  </property>
  <property fmtid="{D5CDD505-2E9C-101B-9397-08002B2CF9AE}" pid="3" name="ICV">
    <vt:lpwstr>AA2A796AC4FB4B559EE588E891EA1CF0_13</vt:lpwstr>
  </property>
</Properties>
</file>